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3852" autoAdjust="0"/>
  </p:normalViewPr>
  <p:slideViewPr>
    <p:cSldViewPr>
      <p:cViewPr>
        <p:scale>
          <a:sx n="80" d="100"/>
          <a:sy n="80" d="100"/>
        </p:scale>
        <p:origin x="102" y="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youtube.com/watch?v=eYYFg6AiAhE" TargetMode="External" /><Relationship Id="rId3" Type="http://schemas.openxmlformats.org/officeDocument/2006/relationships/image" Target="../media/image1.jpeg"  /><Relationship Id="rId4" Type="http://schemas.openxmlformats.org/officeDocument/2006/relationships/hyperlink" Target="https://www.youtube.com/watch?v=quT-7FsTj44" TargetMode="External" /><Relationship Id="rId5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youtube.com/watch?v=eYYFg6AiAhE" TargetMode="External" /><Relationship Id="rId3" Type="http://schemas.openxmlformats.org/officeDocument/2006/relationships/image" Target="../media/image10.jpeg"  /><Relationship Id="rId4" Type="http://schemas.openxmlformats.org/officeDocument/2006/relationships/hyperlink" Target="https://github.com/123rhkddms2/lotte-1" TargetMode="External" /><Relationship Id="rId5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2619" y="1360385"/>
            <a:ext cx="7651381" cy="2127520"/>
          </a:xfrm>
          <a:custGeom>
            <a:avLst/>
            <a:gdLst/>
            <a:ahLst/>
            <a:cxnLst/>
            <a:rect l="l" t="t" r="r" b="b"/>
            <a:pathLst>
              <a:path w="7651381" h="2127520">
                <a:moveTo>
                  <a:pt x="0" y="0"/>
                </a:moveTo>
                <a:lnTo>
                  <a:pt x="7651381" y="0"/>
                </a:lnTo>
                <a:lnTo>
                  <a:pt x="7651381" y="2127519"/>
                </a:lnTo>
                <a:lnTo>
                  <a:pt x="0" y="212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856193">
            <a:off x="-244250" y="6818007"/>
            <a:ext cx="21108093" cy="5923303"/>
            <a:chOff x="0" y="0"/>
            <a:chExt cx="5559333" cy="15600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580" y="3046983"/>
            <a:ext cx="14764841" cy="223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73"/>
              </a:lnSpc>
            </a:pPr>
            <a:r>
              <a:rPr lang="en-US" sz="12838">
                <a:solidFill>
                  <a:srgbClr val="000000"/>
                </a:solidFill>
                <a:ea typeface="Bobby Jones Bold"/>
              </a:rPr>
              <a:t>쇼핑몰 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82118" y="8554403"/>
            <a:ext cx="12162893" cy="133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sz="3825">
                <a:solidFill>
                  <a:srgbClr val="FBFAF8"/>
                </a:solidFill>
                <a:latin typeface="Alegreya Bold"/>
                <a:ea typeface="Alegreya Bold"/>
              </a:rPr>
              <a:t>(롯데) 기업맞춤형 프로젝트 기반</a:t>
            </a:r>
          </a:p>
          <a:p>
            <a:pPr algn="ctr">
              <a:lnSpc>
                <a:spcPts val="5355"/>
              </a:lnSpc>
            </a:pPr>
            <a:r>
              <a:rPr lang="en-US" sz="3825">
                <a:solidFill>
                  <a:srgbClr val="FBFAF8"/>
                </a:solidFill>
                <a:latin typeface="Alegreya Bold"/>
                <a:ea typeface="Alegreya Bold"/>
              </a:rPr>
              <a:t>백엔드 자바, 스피링 웹 SW 개발자 양성 과정 3팀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56193">
            <a:off x="-202686" y="6372628"/>
            <a:ext cx="21108093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78052" y="2879312"/>
            <a:ext cx="14331896" cy="6093238"/>
            <a:chOff x="0" y="0"/>
            <a:chExt cx="3774656" cy="16048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4656" cy="1604803"/>
            </a:xfrm>
            <a:custGeom>
              <a:avLst/>
              <a:gdLst/>
              <a:ahLst/>
              <a:cxnLst/>
              <a:rect l="l" t="t" r="r" b="b"/>
              <a:pathLst>
                <a:path w="3774656" h="1604803">
                  <a:moveTo>
                    <a:pt x="27550" y="0"/>
                  </a:moveTo>
                  <a:lnTo>
                    <a:pt x="3747106" y="0"/>
                  </a:lnTo>
                  <a:cubicBezTo>
                    <a:pt x="3754413" y="0"/>
                    <a:pt x="3761420" y="2903"/>
                    <a:pt x="3766586" y="8069"/>
                  </a:cubicBezTo>
                  <a:cubicBezTo>
                    <a:pt x="3771753" y="13236"/>
                    <a:pt x="3774656" y="20243"/>
                    <a:pt x="3774656" y="27550"/>
                  </a:cubicBezTo>
                  <a:lnTo>
                    <a:pt x="3774656" y="1577254"/>
                  </a:lnTo>
                  <a:cubicBezTo>
                    <a:pt x="3774656" y="1592469"/>
                    <a:pt x="3762321" y="1604803"/>
                    <a:pt x="3747106" y="1604803"/>
                  </a:cubicBezTo>
                  <a:lnTo>
                    <a:pt x="27550" y="1604803"/>
                  </a:lnTo>
                  <a:cubicBezTo>
                    <a:pt x="20243" y="1604803"/>
                    <a:pt x="13236" y="1601901"/>
                    <a:pt x="8069" y="1596734"/>
                  </a:cubicBezTo>
                  <a:cubicBezTo>
                    <a:pt x="2903" y="1591568"/>
                    <a:pt x="0" y="1584560"/>
                    <a:pt x="0" y="1577254"/>
                  </a:cubicBezTo>
                  <a:lnTo>
                    <a:pt x="0" y="27550"/>
                  </a:lnTo>
                  <a:cubicBezTo>
                    <a:pt x="0" y="20243"/>
                    <a:pt x="2903" y="13236"/>
                    <a:pt x="8069" y="8069"/>
                  </a:cubicBezTo>
                  <a:cubicBezTo>
                    <a:pt x="13236" y="2903"/>
                    <a:pt x="20243" y="0"/>
                    <a:pt x="275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774656" cy="164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57539" y="3098157"/>
            <a:ext cx="12046013" cy="561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490" lvl="1" indent="-432245" algn="l">
              <a:lnSpc>
                <a:spcPts val="5605"/>
              </a:lnSpc>
              <a:buFont typeface="Arial"/>
              <a:buChar char="•"/>
            </a:pPr>
            <a:r>
              <a:rPr lang="en-US" sz="4004">
                <a:solidFill>
                  <a:srgbClr val="000000"/>
                </a:solidFill>
                <a:latin typeface="Alegreya Bold"/>
                <a:ea typeface="Alegreya Bold"/>
              </a:rPr>
              <a:t>주제 : 롯데e-커머스 LOTTE ON 쇼핑몰 개발 </a:t>
            </a:r>
          </a:p>
          <a:p>
            <a:pPr marL="864490" lvl="1" indent="-432245" algn="l">
              <a:lnSpc>
                <a:spcPts val="5605"/>
              </a:lnSpc>
              <a:buFont typeface="Arial"/>
              <a:buChar char="•"/>
            </a:pPr>
            <a:r>
              <a:rPr lang="en-US" sz="4004">
                <a:solidFill>
                  <a:srgbClr val="000000"/>
                </a:solidFill>
                <a:latin typeface="Alegreya Bold"/>
                <a:ea typeface="Alegreya Bold"/>
              </a:rPr>
              <a:t>기간 : 2024.04.16 ~ 2024.05.17 (20일, 160시간)</a:t>
            </a:r>
          </a:p>
          <a:p>
            <a:pPr marL="864490" lvl="1" indent="-432245" algn="l">
              <a:lnSpc>
                <a:spcPts val="5605"/>
              </a:lnSpc>
              <a:buFont typeface="Arial"/>
              <a:buChar char="•"/>
            </a:pPr>
            <a:r>
              <a:rPr lang="en-US" sz="4004">
                <a:solidFill>
                  <a:srgbClr val="000000"/>
                </a:solidFill>
                <a:latin typeface="Alegreya Bold"/>
                <a:ea typeface="Alegreya Bold"/>
              </a:rPr>
              <a:t>내용 : </a:t>
            </a:r>
          </a:p>
          <a:p>
            <a:pPr marL="1728980" lvl="2" indent="-576327" algn="l">
              <a:lnSpc>
                <a:spcPts val="5605"/>
              </a:lnSpc>
              <a:buFont typeface="Arial"/>
              <a:buChar char="⚬"/>
            </a:pPr>
            <a:r>
              <a:rPr lang="en-US" sz="4004">
                <a:solidFill>
                  <a:srgbClr val="000000"/>
                </a:solidFill>
                <a:ea typeface="Alegreya Bold"/>
              </a:rPr>
              <a:t>오픈 마켓 기반 커머스</a:t>
            </a:r>
          </a:p>
          <a:p>
            <a:pPr marL="1728980" lvl="2" indent="-576327" algn="l">
              <a:lnSpc>
                <a:spcPts val="5605"/>
              </a:lnSpc>
              <a:buFont typeface="Arial"/>
              <a:buChar char="⚬"/>
            </a:pPr>
            <a:r>
              <a:rPr lang="en-US" sz="4004">
                <a:solidFill>
                  <a:srgbClr val="000000"/>
                </a:solidFill>
                <a:latin typeface="Alegreya Bold"/>
                <a:ea typeface="Alegreya Bold"/>
              </a:rPr>
              <a:t>MVC 설계</a:t>
            </a:r>
          </a:p>
          <a:p>
            <a:pPr marL="864490" lvl="1" indent="-432245" algn="l">
              <a:lnSpc>
                <a:spcPts val="5605"/>
              </a:lnSpc>
              <a:buFont typeface="Arial"/>
              <a:buChar char="•"/>
            </a:pPr>
            <a:r>
              <a:rPr lang="en-US" sz="4004">
                <a:solidFill>
                  <a:srgbClr val="000000"/>
                </a:solidFill>
                <a:latin typeface="Alegreya Bold"/>
                <a:ea typeface="Alegreya Bold"/>
              </a:rPr>
              <a:t>목표 :</a:t>
            </a:r>
          </a:p>
          <a:p>
            <a:pPr marL="1728980" lvl="2" indent="-576327" algn="l">
              <a:lnSpc>
                <a:spcPts val="5605"/>
              </a:lnSpc>
              <a:buFont typeface="Arial"/>
              <a:buChar char="⚬"/>
            </a:pPr>
            <a:r>
              <a:rPr lang="en-US" sz="4004">
                <a:solidFill>
                  <a:srgbClr val="000000"/>
                </a:solidFill>
                <a:ea typeface="Alegreya Bold"/>
              </a:rPr>
              <a:t>쇼핑몰의 기본 기능 개발</a:t>
            </a:r>
          </a:p>
          <a:p>
            <a:pPr marL="1728980" lvl="2" indent="-576327" algn="l">
              <a:lnSpc>
                <a:spcPts val="5605"/>
              </a:lnSpc>
              <a:buFont typeface="Arial"/>
              <a:buChar char="⚬"/>
            </a:pPr>
            <a:r>
              <a:rPr lang="en-US" sz="4004">
                <a:solidFill>
                  <a:srgbClr val="000000"/>
                </a:solidFill>
                <a:ea typeface="Alegreya Bold"/>
              </a:rPr>
              <a:t>실제 업무와 유사한 환경에서 설계 및 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ea typeface="Bobby Jones Bold"/>
              </a:rPr>
              <a:t>프로젝트 개요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56193">
            <a:off x="-202686" y="6372628"/>
            <a:ext cx="21108093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9964" y="3328778"/>
            <a:ext cx="8115533" cy="5407182"/>
            <a:chOff x="0" y="0"/>
            <a:chExt cx="2137424" cy="14241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7424" cy="1424114"/>
            </a:xfrm>
            <a:custGeom>
              <a:avLst/>
              <a:gdLst/>
              <a:ahLst/>
              <a:cxnLst/>
              <a:rect l="l" t="t" r="r" b="b"/>
              <a:pathLst>
                <a:path w="2137424" h="1424114">
                  <a:moveTo>
                    <a:pt x="48652" y="0"/>
                  </a:moveTo>
                  <a:lnTo>
                    <a:pt x="2088772" y="0"/>
                  </a:lnTo>
                  <a:cubicBezTo>
                    <a:pt x="2115642" y="0"/>
                    <a:pt x="2137424" y="21782"/>
                    <a:pt x="2137424" y="48652"/>
                  </a:cubicBezTo>
                  <a:lnTo>
                    <a:pt x="2137424" y="1375462"/>
                  </a:lnTo>
                  <a:cubicBezTo>
                    <a:pt x="2137424" y="1388365"/>
                    <a:pt x="2132298" y="1400740"/>
                    <a:pt x="2123174" y="1409864"/>
                  </a:cubicBezTo>
                  <a:cubicBezTo>
                    <a:pt x="2114050" y="1418988"/>
                    <a:pt x="2101675" y="1424114"/>
                    <a:pt x="2088772" y="1424114"/>
                  </a:cubicBezTo>
                  <a:lnTo>
                    <a:pt x="48652" y="1424114"/>
                  </a:lnTo>
                  <a:cubicBezTo>
                    <a:pt x="35749" y="1424114"/>
                    <a:pt x="23374" y="1418988"/>
                    <a:pt x="14250" y="1409864"/>
                  </a:cubicBezTo>
                  <a:cubicBezTo>
                    <a:pt x="5126" y="1400740"/>
                    <a:pt x="0" y="1388365"/>
                    <a:pt x="0" y="1375462"/>
                  </a:cubicBezTo>
                  <a:lnTo>
                    <a:pt x="0" y="48652"/>
                  </a:lnTo>
                  <a:cubicBezTo>
                    <a:pt x="0" y="35749"/>
                    <a:pt x="5126" y="23374"/>
                    <a:pt x="14250" y="14250"/>
                  </a:cubicBezTo>
                  <a:cubicBezTo>
                    <a:pt x="23374" y="5126"/>
                    <a:pt x="35749" y="0"/>
                    <a:pt x="486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7424" cy="1462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3509" y="3328778"/>
            <a:ext cx="8147854" cy="5407182"/>
            <a:chOff x="0" y="0"/>
            <a:chExt cx="2145937" cy="14241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5937" cy="1424114"/>
            </a:xfrm>
            <a:custGeom>
              <a:avLst/>
              <a:gdLst/>
              <a:ahLst/>
              <a:cxnLst/>
              <a:rect l="l" t="t" r="r" b="b"/>
              <a:pathLst>
                <a:path w="2145937" h="1424114">
                  <a:moveTo>
                    <a:pt x="48459" y="0"/>
                  </a:moveTo>
                  <a:lnTo>
                    <a:pt x="2097478" y="0"/>
                  </a:lnTo>
                  <a:cubicBezTo>
                    <a:pt x="2110330" y="0"/>
                    <a:pt x="2122656" y="5106"/>
                    <a:pt x="2131743" y="14193"/>
                  </a:cubicBezTo>
                  <a:cubicBezTo>
                    <a:pt x="2140831" y="23281"/>
                    <a:pt x="2145937" y="35607"/>
                    <a:pt x="2145937" y="48459"/>
                  </a:cubicBezTo>
                  <a:lnTo>
                    <a:pt x="2145937" y="1375655"/>
                  </a:lnTo>
                  <a:cubicBezTo>
                    <a:pt x="2145937" y="1388507"/>
                    <a:pt x="2140831" y="1400833"/>
                    <a:pt x="2131743" y="1409921"/>
                  </a:cubicBezTo>
                  <a:cubicBezTo>
                    <a:pt x="2122656" y="1419008"/>
                    <a:pt x="2110330" y="1424114"/>
                    <a:pt x="2097478" y="1424114"/>
                  </a:cubicBezTo>
                  <a:lnTo>
                    <a:pt x="48459" y="1424114"/>
                  </a:lnTo>
                  <a:cubicBezTo>
                    <a:pt x="35607" y="1424114"/>
                    <a:pt x="23281" y="1419008"/>
                    <a:pt x="14193" y="1409921"/>
                  </a:cubicBezTo>
                  <a:cubicBezTo>
                    <a:pt x="5106" y="1400833"/>
                    <a:pt x="0" y="1388507"/>
                    <a:pt x="0" y="1375655"/>
                  </a:cubicBezTo>
                  <a:lnTo>
                    <a:pt x="0" y="48459"/>
                  </a:lnTo>
                  <a:cubicBezTo>
                    <a:pt x="0" y="35607"/>
                    <a:pt x="5106" y="23281"/>
                    <a:pt x="14193" y="14193"/>
                  </a:cubicBezTo>
                  <a:cubicBezTo>
                    <a:pt x="23281" y="5106"/>
                    <a:pt x="35607" y="0"/>
                    <a:pt x="48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45937" cy="1462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23509" y="3915760"/>
            <a:ext cx="8147854" cy="518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endParaRPr/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legreya Bold"/>
              </a:rPr>
              <a:t>사용자 </a:t>
            </a:r>
          </a:p>
          <a:p>
            <a:pPr marL="949962" lvl="2" indent="-316654" algn="l">
              <a:lnSpc>
                <a:spcPts val="396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Alegreya Bold"/>
                <a:ea typeface="Alegreya Bold"/>
              </a:rPr>
              <a:t>회원가입, 로그인, 아이디찾기/비밀번호 찾기/ 비밀번호 재설정 등 사용자 프론트 엔드 화면 구현에 필요한 API 구축</a:t>
            </a:r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legreya Bold"/>
              </a:rPr>
              <a:t>판매자</a:t>
            </a:r>
          </a:p>
          <a:p>
            <a:pPr marL="949952" lvl="2" indent="-316651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Alegreya Bold"/>
                <a:ea typeface="Alegreya Bold"/>
              </a:rPr>
              <a:t>상품관리, 배송 현황 관리, 리뷰관리, QnA관리(QnA답변, QnA조회) 환불 내역 관리(취소 상세 내역, 환불 상세 내역) 등 판매자 프론트 엔드 화면 구현에 필요한 API 구축</a:t>
            </a:r>
          </a:p>
          <a:p>
            <a:pPr algn="l">
              <a:lnSpc>
                <a:spcPts val="7644"/>
              </a:lnSpc>
            </a:pPr>
            <a:endParaRPr lang="en-US" sz="2199">
              <a:solidFill>
                <a:srgbClr val="000000"/>
              </a:solidFill>
              <a:latin typeface="Alegreya Bold"/>
              <a:ea typeface="Alegreya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851441" y="2695095"/>
            <a:ext cx="5433091" cy="1543050"/>
            <a:chOff x="0" y="0"/>
            <a:chExt cx="1430937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97755" y="2956398"/>
            <a:ext cx="714636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obby Jones Bold"/>
              </a:rPr>
              <a:t> BO(Back-Office)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657345" y="2695095"/>
            <a:ext cx="5433091" cy="1543050"/>
            <a:chOff x="0" y="0"/>
            <a:chExt cx="1430937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00707" y="2888462"/>
            <a:ext cx="714636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obby Jones Bold"/>
              </a:rPr>
              <a:t> FO(Front-Office)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ea typeface="Bobby Jones Bold"/>
              </a:rPr>
              <a:t>주요기능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99964" y="3681568"/>
            <a:ext cx="8147854" cy="369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endParaRPr/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legreya Bold"/>
              </a:rPr>
              <a:t>사용자 </a:t>
            </a:r>
          </a:p>
          <a:p>
            <a:pPr marL="949962" lvl="2" indent="-316654" algn="l">
              <a:lnSpc>
                <a:spcPts val="396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ea typeface="Alegreya Bold"/>
              </a:rPr>
              <a:t>사용자 화면 개발</a:t>
            </a:r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Alegreya Bold"/>
              </a:rPr>
              <a:t>판매자</a:t>
            </a:r>
          </a:p>
          <a:p>
            <a:pPr marL="949952" lvl="2" indent="-316651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ea typeface="Alegreya Bold"/>
              </a:rPr>
              <a:t>판매자 화면 개발</a:t>
            </a:r>
          </a:p>
          <a:p>
            <a:pPr algn="l">
              <a:lnSpc>
                <a:spcPts val="7644"/>
              </a:lnSpc>
            </a:pPr>
            <a:endParaRPr lang="en-US" sz="2199">
              <a:solidFill>
                <a:srgbClr val="000000"/>
              </a:solidFill>
              <a:ea typeface="Alegreya Bold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03335" y="6137291"/>
            <a:ext cx="4261212" cy="3416296"/>
            <a:chOff x="0" y="-47625"/>
            <a:chExt cx="1122294" cy="8997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2294" cy="852140"/>
            </a:xfrm>
            <a:custGeom>
              <a:avLst/>
              <a:gdLst/>
              <a:rect l="l" t="t" r="r" b="b"/>
              <a:pathLst>
                <a:path w="1122294" h="852140">
                  <a:moveTo>
                    <a:pt x="92659" y="0"/>
                  </a:moveTo>
                  <a:lnTo>
                    <a:pt x="1029636" y="0"/>
                  </a:lnTo>
                  <a:cubicBezTo>
                    <a:pt x="1054210" y="0"/>
                    <a:pt x="1077779" y="9762"/>
                    <a:pt x="1095155" y="27139"/>
                  </a:cubicBezTo>
                  <a:cubicBezTo>
                    <a:pt x="1112532" y="44516"/>
                    <a:pt x="1122294" y="68084"/>
                    <a:pt x="1122294" y="92659"/>
                  </a:cubicBezTo>
                  <a:lnTo>
                    <a:pt x="1122294" y="759482"/>
                  </a:lnTo>
                  <a:cubicBezTo>
                    <a:pt x="1122294" y="810656"/>
                    <a:pt x="1080810" y="852140"/>
                    <a:pt x="1029636" y="852140"/>
                  </a:cubicBezTo>
                  <a:lnTo>
                    <a:pt x="92659" y="852140"/>
                  </a:lnTo>
                  <a:cubicBezTo>
                    <a:pt x="41485" y="852140"/>
                    <a:pt x="0" y="810656"/>
                    <a:pt x="0" y="759482"/>
                  </a:cubicBezTo>
                  <a:lnTo>
                    <a:pt x="0" y="92659"/>
                  </a:lnTo>
                  <a:cubicBezTo>
                    <a:pt x="0" y="41485"/>
                    <a:pt x="41485" y="0"/>
                    <a:pt x="926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22294" cy="899765"/>
            </a:xfrm>
            <a:prstGeom prst="rect">
              <a:avLst/>
            </a:prstGeom>
          </p:spPr>
          <p:txBody>
            <a:bodyPr lIns="254000" tIns="254000" rIns="254000" bIns="254000" anchor="b"/>
            <a:lstStyle/>
            <a:p>
              <a:pPr marL="647694" lvl="1" indent="-323847" algn="just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상품 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just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메인 페이지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latin typeface="Alegreya"/>
                  <a:ea typeface="Alegreya"/>
                </a:rPr>
                <a:t>배포 (CI/CD)</a:t>
              </a:r>
              <a:endParaRPr lang="en-US" sz="2999">
                <a:solidFill>
                  <a:srgbClr val="000000"/>
                </a:solidFill>
                <a:latin typeface="Alegreya"/>
                <a:ea typeface="Alegreya"/>
              </a:endParaRPr>
            </a:p>
            <a:p>
              <a:pPr marL="323847" lvl="1" indent="0" algn="l">
                <a:lnSpc>
                  <a:spcPts val="4199"/>
                </a:lnSpc>
                <a:buFont typeface="Arial"/>
                <a:buNone/>
                <a:defRPr/>
              </a:pPr>
              <a:endParaRPr lang="en-US" sz="2999">
                <a:solidFill>
                  <a:srgbClr val="000000"/>
                </a:solidFill>
                <a:ea typeface="Alegreya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507819" y="2484548"/>
            <a:ext cx="3541217" cy="3614494"/>
            <a:chOff x="0" y="0"/>
            <a:chExt cx="622124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21240" cy="6349975"/>
            </a:xfrm>
            <a:custGeom>
              <a:avLst/>
              <a:gdLst/>
              <a:rect l="l" t="t" r="r" b="b"/>
              <a:pathLst>
                <a:path w="6221240" h="6349975">
                  <a:moveTo>
                    <a:pt x="6221240" y="3175025"/>
                  </a:moveTo>
                  <a:cubicBezTo>
                    <a:pt x="6221240" y="4928451"/>
                    <a:pt x="4828541" y="6349975"/>
                    <a:pt x="3110620" y="6349975"/>
                  </a:cubicBezTo>
                  <a:cubicBezTo>
                    <a:pt x="1392674" y="6349975"/>
                    <a:pt x="0" y="4928451"/>
                    <a:pt x="0" y="3175025"/>
                  </a:cubicBezTo>
                  <a:cubicBezTo>
                    <a:pt x="0" y="1421511"/>
                    <a:pt x="1392674" y="0"/>
                    <a:pt x="3110620" y="0"/>
                  </a:cubicBezTo>
                  <a:cubicBezTo>
                    <a:pt x="4828566" y="0"/>
                    <a:pt x="6221240" y="1421511"/>
                    <a:pt x="6221240" y="3175025"/>
                  </a:cubicBezTo>
                  <a:close/>
                </a:path>
              </a:pathLst>
            </a:custGeom>
            <a:blipFill rotWithShape="1">
              <a:blip r:embed="rId3"/>
              <a:stretch>
                <a:fillRect l="-1030" r="-10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5084867" y="2484548"/>
            <a:ext cx="3541217" cy="3614494"/>
            <a:chOff x="0" y="0"/>
            <a:chExt cx="622124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1240" cy="6349975"/>
            </a:xfrm>
            <a:custGeom>
              <a:avLst/>
              <a:gdLst/>
              <a:rect l="l" t="t" r="r" b="b"/>
              <a:pathLst>
                <a:path w="6221240" h="6349975">
                  <a:moveTo>
                    <a:pt x="6221240" y="3175025"/>
                  </a:moveTo>
                  <a:cubicBezTo>
                    <a:pt x="6221240" y="4928451"/>
                    <a:pt x="4828541" y="6349975"/>
                    <a:pt x="3110620" y="6349975"/>
                  </a:cubicBezTo>
                  <a:cubicBezTo>
                    <a:pt x="1392674" y="6349975"/>
                    <a:pt x="0" y="4928451"/>
                    <a:pt x="0" y="3175025"/>
                  </a:cubicBezTo>
                  <a:cubicBezTo>
                    <a:pt x="0" y="1421511"/>
                    <a:pt x="1392674" y="0"/>
                    <a:pt x="3110620" y="0"/>
                  </a:cubicBezTo>
                  <a:cubicBezTo>
                    <a:pt x="4828566" y="0"/>
                    <a:pt x="6221240" y="1421511"/>
                    <a:pt x="6221240" y="3175025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 l="-1030" r="-10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661916" y="2484548"/>
            <a:ext cx="3541217" cy="3614494"/>
            <a:chOff x="0" y="0"/>
            <a:chExt cx="622124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21240" cy="6349975"/>
            </a:xfrm>
            <a:custGeom>
              <a:avLst/>
              <a:gdLst/>
              <a:rect l="l" t="t" r="r" b="b"/>
              <a:pathLst>
                <a:path w="6221240" h="6349975">
                  <a:moveTo>
                    <a:pt x="6221240" y="3175025"/>
                  </a:moveTo>
                  <a:cubicBezTo>
                    <a:pt x="6221240" y="4928451"/>
                    <a:pt x="4828541" y="6349975"/>
                    <a:pt x="3110620" y="6349975"/>
                  </a:cubicBezTo>
                  <a:cubicBezTo>
                    <a:pt x="1392674" y="6349975"/>
                    <a:pt x="0" y="4928451"/>
                    <a:pt x="0" y="3175025"/>
                  </a:cubicBezTo>
                  <a:cubicBezTo>
                    <a:pt x="0" y="1421511"/>
                    <a:pt x="1392674" y="0"/>
                    <a:pt x="3110620" y="0"/>
                  </a:cubicBezTo>
                  <a:cubicBezTo>
                    <a:pt x="4828566" y="0"/>
                    <a:pt x="6221240" y="1421511"/>
                    <a:pt x="6221240" y="3175025"/>
                  </a:cubicBezTo>
                  <a:close/>
                </a:path>
              </a:pathLst>
            </a:custGeom>
            <a:blipFill rotWithShape="1">
              <a:blip r:embed="rId5"/>
              <a:stretch>
                <a:fillRect l="-1030" r="-10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4238964" y="2484548"/>
            <a:ext cx="3541217" cy="3614494"/>
            <a:chOff x="0" y="0"/>
            <a:chExt cx="622124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21240" cy="6349975"/>
            </a:xfrm>
            <a:custGeom>
              <a:avLst/>
              <a:gdLst/>
              <a:rect l="l" t="t" r="r" b="b"/>
              <a:pathLst>
                <a:path w="6221240" h="6349975">
                  <a:moveTo>
                    <a:pt x="6221240" y="3175025"/>
                  </a:moveTo>
                  <a:cubicBezTo>
                    <a:pt x="6221240" y="4928451"/>
                    <a:pt x="4828541" y="6349975"/>
                    <a:pt x="3110620" y="6349975"/>
                  </a:cubicBezTo>
                  <a:cubicBezTo>
                    <a:pt x="1392674" y="6349975"/>
                    <a:pt x="0" y="4928451"/>
                    <a:pt x="0" y="3175025"/>
                  </a:cubicBezTo>
                  <a:cubicBezTo>
                    <a:pt x="0" y="1421511"/>
                    <a:pt x="1392674" y="0"/>
                    <a:pt x="3110620" y="0"/>
                  </a:cubicBezTo>
                  <a:cubicBezTo>
                    <a:pt x="4828566" y="0"/>
                    <a:pt x="6221240" y="1421511"/>
                    <a:pt x="6221240" y="3175025"/>
                  </a:cubicBezTo>
                  <a:close/>
                </a:path>
              </a:pathLst>
            </a:custGeom>
            <a:blipFill rotWithShape="1">
              <a:blip r:embed="rId6"/>
              <a:stretch>
                <a:fillRect l="-1030" r="-10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9398262" y="6137291"/>
            <a:ext cx="4210429" cy="3416296"/>
            <a:chOff x="0" y="-47625"/>
            <a:chExt cx="1108920" cy="8997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8920" cy="852140"/>
            </a:xfrm>
            <a:custGeom>
              <a:avLst/>
              <a:gdLst/>
              <a:rect l="l" t="t" r="r" b="b"/>
              <a:pathLst>
                <a:path w="1108920" h="852140">
                  <a:moveTo>
                    <a:pt x="93776" y="0"/>
                  </a:moveTo>
                  <a:lnTo>
                    <a:pt x="1015144" y="0"/>
                  </a:lnTo>
                  <a:cubicBezTo>
                    <a:pt x="1066935" y="0"/>
                    <a:pt x="1108920" y="41985"/>
                    <a:pt x="1108920" y="93776"/>
                  </a:cubicBezTo>
                  <a:lnTo>
                    <a:pt x="1108920" y="758364"/>
                  </a:lnTo>
                  <a:cubicBezTo>
                    <a:pt x="1108920" y="810155"/>
                    <a:pt x="1066935" y="852140"/>
                    <a:pt x="1015144" y="852140"/>
                  </a:cubicBezTo>
                  <a:lnTo>
                    <a:pt x="93776" y="852140"/>
                  </a:lnTo>
                  <a:cubicBezTo>
                    <a:pt x="41985" y="852140"/>
                    <a:pt x="0" y="810155"/>
                    <a:pt x="0" y="758364"/>
                  </a:cubicBezTo>
                  <a:lnTo>
                    <a:pt x="0" y="93776"/>
                  </a:lnTo>
                  <a:cubicBezTo>
                    <a:pt x="0" y="41985"/>
                    <a:pt x="41985" y="0"/>
                    <a:pt x="9377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08920" cy="899765"/>
            </a:xfrm>
            <a:prstGeom prst="rect">
              <a:avLst/>
            </a:prstGeom>
          </p:spPr>
          <p:txBody>
            <a:bodyPr lIns="254000" tIns="254000" rIns="254000" bIns="254000" anchor="b"/>
            <a:lstStyle/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회원 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마이페이지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약관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endParaRPr lang="en-US" sz="2999">
                <a:solidFill>
                  <a:srgbClr val="000000"/>
                </a:solidFill>
                <a:ea typeface="Alegreya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3916186" y="6137291"/>
            <a:ext cx="4186771" cy="3416296"/>
            <a:chOff x="0" y="-47625"/>
            <a:chExt cx="1102689" cy="8997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2689" cy="852140"/>
            </a:xfrm>
            <a:custGeom>
              <a:avLst/>
              <a:gdLst/>
              <a:rect l="l" t="t" r="r" b="b"/>
              <a:pathLst>
                <a:path w="1102689" h="852140">
                  <a:moveTo>
                    <a:pt x="94306" y="0"/>
                  </a:moveTo>
                  <a:lnTo>
                    <a:pt x="1008383" y="0"/>
                  </a:lnTo>
                  <a:cubicBezTo>
                    <a:pt x="1033394" y="0"/>
                    <a:pt x="1057381" y="9936"/>
                    <a:pt x="1075067" y="27622"/>
                  </a:cubicBezTo>
                  <a:cubicBezTo>
                    <a:pt x="1092753" y="45307"/>
                    <a:pt x="1102689" y="69295"/>
                    <a:pt x="1102689" y="94306"/>
                  </a:cubicBezTo>
                  <a:lnTo>
                    <a:pt x="1102689" y="757834"/>
                  </a:lnTo>
                  <a:cubicBezTo>
                    <a:pt x="1102689" y="809918"/>
                    <a:pt x="1060466" y="852140"/>
                    <a:pt x="1008383" y="852140"/>
                  </a:cubicBezTo>
                  <a:lnTo>
                    <a:pt x="94306" y="852140"/>
                  </a:lnTo>
                  <a:cubicBezTo>
                    <a:pt x="42222" y="852140"/>
                    <a:pt x="0" y="809918"/>
                    <a:pt x="0" y="757834"/>
                  </a:cubicBezTo>
                  <a:lnTo>
                    <a:pt x="0" y="94306"/>
                  </a:lnTo>
                  <a:cubicBezTo>
                    <a:pt x="0" y="42222"/>
                    <a:pt x="42222" y="0"/>
                    <a:pt x="943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102689" cy="899765"/>
            </a:xfrm>
            <a:prstGeom prst="rect">
              <a:avLst/>
            </a:prstGeom>
          </p:spPr>
          <p:txBody>
            <a:bodyPr lIns="254000" tIns="254000" rIns="254000" bIns="254000" anchor="b"/>
            <a:lstStyle/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관리자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회사 소개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999">
                  <a:solidFill>
                    <a:srgbClr val="000000"/>
                  </a:solidFill>
                  <a:ea typeface="Alegreya"/>
                </a:rPr>
                <a:t>나의 찜</a:t>
              </a:r>
              <a:endParaRPr lang="en-US" sz="2999">
                <a:solidFill>
                  <a:srgbClr val="000000"/>
                </a:solidFill>
                <a:ea typeface="Alegreya"/>
              </a:endParaRPr>
            </a:p>
            <a:p>
              <a:pPr marL="323847" lvl="1" indent="0" algn="l">
                <a:lnSpc>
                  <a:spcPts val="4199"/>
                </a:lnSpc>
                <a:buFont typeface="Arial"/>
                <a:buNone/>
                <a:defRPr/>
              </a:pPr>
              <a:endParaRPr lang="en-US" sz="2999">
                <a:solidFill>
                  <a:srgbClr val="000000"/>
                </a:solidFill>
                <a:latin typeface="Alegreya"/>
                <a:ea typeface="Alegreya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72043" y="6318117"/>
            <a:ext cx="4218722" cy="3235470"/>
            <a:chOff x="0" y="0"/>
            <a:chExt cx="1111104" cy="8521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1104" cy="852140"/>
            </a:xfrm>
            <a:custGeom>
              <a:avLst/>
              <a:gdLst/>
              <a:ahLst/>
              <a:cxnLst/>
              <a:rect l="l" t="t" r="r" b="b"/>
              <a:pathLst>
                <a:path w="1111104" h="852140">
                  <a:moveTo>
                    <a:pt x="93592" y="0"/>
                  </a:moveTo>
                  <a:lnTo>
                    <a:pt x="1017512" y="0"/>
                  </a:lnTo>
                  <a:cubicBezTo>
                    <a:pt x="1069201" y="0"/>
                    <a:pt x="1111104" y="41902"/>
                    <a:pt x="1111104" y="93592"/>
                  </a:cubicBezTo>
                  <a:lnTo>
                    <a:pt x="1111104" y="758549"/>
                  </a:lnTo>
                  <a:cubicBezTo>
                    <a:pt x="1111104" y="810238"/>
                    <a:pt x="1069201" y="852140"/>
                    <a:pt x="1017512" y="852140"/>
                  </a:cubicBezTo>
                  <a:lnTo>
                    <a:pt x="93592" y="852140"/>
                  </a:lnTo>
                  <a:cubicBezTo>
                    <a:pt x="41902" y="852140"/>
                    <a:pt x="0" y="810238"/>
                    <a:pt x="0" y="758549"/>
                  </a:cubicBezTo>
                  <a:lnTo>
                    <a:pt x="0" y="93592"/>
                  </a:lnTo>
                  <a:cubicBezTo>
                    <a:pt x="0" y="41902"/>
                    <a:pt x="41902" y="0"/>
                    <a:pt x="9359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11104" cy="899765"/>
            </a:xfrm>
            <a:prstGeom prst="rect">
              <a:avLst/>
            </a:prstGeom>
          </p:spPr>
          <p:txBody>
            <a:bodyPr lIns="254000" tIns="254000" rIns="254000" bIns="254000" rtlCol="0" anchor="b"/>
            <a:lstStyle/>
            <a:p>
              <a:pPr marL="647694" lvl="1" indent="-323847" algn="l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000000"/>
                  </a:solidFill>
                  <a:ea typeface="Alegreya"/>
                </a:rPr>
                <a:t>고객센터</a:t>
              </a:r>
            </a:p>
            <a:p>
              <a:pPr marL="647694" lvl="1" indent="-323847" algn="l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000000"/>
                  </a:solidFill>
                  <a:ea typeface="Alegreya"/>
                </a:rPr>
                <a:t>상품 검색</a:t>
              </a:r>
            </a:p>
            <a:p>
              <a:pPr marL="647694" lvl="1" indent="-323847" algn="l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000000"/>
                  </a:solidFill>
                  <a:ea typeface="Alegreya"/>
                </a:rPr>
                <a:t>포인트 관리</a:t>
              </a:r>
            </a:p>
            <a:p>
              <a:pPr marL="647694" lvl="1" indent="-323847" algn="l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000000"/>
                  </a:solidFill>
                  <a:ea typeface="Alegreya"/>
                </a:rPr>
                <a:t>주문 목록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-20193" y="6503873"/>
            <a:ext cx="4556855" cy="7160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740"/>
              </a:lnSpc>
              <a:defRPr/>
            </a:pPr>
            <a:r>
              <a:rPr lang="en-US" altLang="ko-KR" sz="4100">
                <a:solidFill>
                  <a:srgbClr val="000000"/>
                </a:solidFill>
                <a:latin typeface="Alegreya Bold"/>
                <a:ea typeface="Alegreya Bold"/>
              </a:rPr>
              <a:t>member1</a:t>
            </a:r>
            <a:endParaRPr lang="en-US" altLang="ko-KR" sz="4100">
              <a:solidFill>
                <a:srgbClr val="000000"/>
              </a:solidFill>
              <a:latin typeface="Alegreya Bold"/>
              <a:ea typeface="Alegreya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33903" y="6503873"/>
            <a:ext cx="4556855" cy="7160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740"/>
              </a:lnSpc>
              <a:defRPr/>
            </a:pPr>
            <a:r>
              <a:rPr lang="en-US" altLang="ko-KR" sz="4100">
                <a:solidFill>
                  <a:srgbClr val="000000"/>
                </a:solidFill>
                <a:latin typeface="Alegreya Bold"/>
                <a:ea typeface="Alegreya Bold"/>
              </a:rPr>
              <a:t>member2</a:t>
            </a:r>
            <a:endParaRPr lang="en-US" altLang="ko-KR" sz="4100">
              <a:solidFill>
                <a:srgbClr val="000000"/>
              </a:solidFill>
              <a:latin typeface="Alegreya Bold"/>
              <a:ea typeface="Alegreya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710952" y="6503873"/>
            <a:ext cx="4556856" cy="7160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740"/>
              </a:lnSpc>
              <a:defRPr/>
            </a:pPr>
            <a:r>
              <a:rPr lang="en-US" altLang="ko-KR" sz="4100">
                <a:solidFill>
                  <a:srgbClr val="000000"/>
                </a:solidFill>
                <a:latin typeface="Alegreya Bold"/>
                <a:ea typeface="Alegreya Bold"/>
              </a:rPr>
              <a:t>member3</a:t>
            </a:r>
            <a:endParaRPr lang="en-US" altLang="ko-KR" sz="4100">
              <a:solidFill>
                <a:srgbClr val="000000"/>
              </a:solidFill>
              <a:latin typeface="Alegreya Bold"/>
              <a:ea typeface="Alegreya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679043" y="847725"/>
            <a:ext cx="10929913" cy="14478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11432"/>
              </a:lnSpc>
              <a:defRPr/>
            </a:pPr>
            <a:r>
              <a:rPr lang="en-US" sz="8165">
                <a:solidFill>
                  <a:srgbClr val="000000"/>
                </a:solidFill>
                <a:latin typeface="Bobby Jones Bold"/>
              </a:rPr>
              <a:t>TEAM 3</a:t>
            </a:r>
            <a:endParaRPr lang="en-US" sz="8165">
              <a:solidFill>
                <a:srgbClr val="000000"/>
              </a:solidFill>
              <a:latin typeface="Bobby Jone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556855" y="6503873"/>
            <a:ext cx="4556855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ea typeface="Alegreya Bold"/>
              </a:rPr>
              <a:t>김광은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56193">
            <a:off x="-712533" y="7165108"/>
            <a:ext cx="21108093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99905" y="169648"/>
            <a:ext cx="13263606" cy="9947704"/>
          </a:xfrm>
          <a:custGeom>
            <a:avLst/>
            <a:gdLst/>
            <a:ahLst/>
            <a:cxnLst/>
            <a:rect l="l" t="t" r="r" b="b"/>
            <a:pathLst>
              <a:path w="13263606" h="9947704">
                <a:moveTo>
                  <a:pt x="0" y="0"/>
                </a:moveTo>
                <a:lnTo>
                  <a:pt x="13263606" y="0"/>
                </a:lnTo>
                <a:lnTo>
                  <a:pt x="13263606" y="9947704"/>
                </a:lnTo>
                <a:lnTo>
                  <a:pt x="0" y="994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56193">
            <a:off x="-202686" y="6372628"/>
            <a:ext cx="21108093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3493" y="3647068"/>
            <a:ext cx="4947308" cy="4323264"/>
            <a:chOff x="0" y="0"/>
            <a:chExt cx="1302995" cy="1138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57579" y="4067447"/>
            <a:ext cx="3879135" cy="6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3893">
                <a:solidFill>
                  <a:srgbClr val="000000"/>
                </a:solidFill>
                <a:latin typeface="Alegreya Bold"/>
              </a:rPr>
              <a:t>Spring Boot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70346" y="3647068"/>
            <a:ext cx="4947308" cy="4323264"/>
            <a:chOff x="0" y="0"/>
            <a:chExt cx="1302995" cy="11386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7200" y="3647068"/>
            <a:ext cx="4947308" cy="4323264"/>
            <a:chOff x="0" y="0"/>
            <a:chExt cx="1302995" cy="11386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 Bold"/>
              </a:rPr>
              <a:t>Technology 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4433" y="3892743"/>
            <a:ext cx="4015415" cy="353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030">
                <a:solidFill>
                  <a:srgbClr val="000000"/>
                </a:solidFill>
                <a:latin typeface="Alegreya Bold"/>
              </a:rPr>
              <a:t>Java 17</a:t>
            </a:r>
          </a:p>
          <a:p>
            <a:pPr algn="l">
              <a:lnSpc>
                <a:spcPts val="5642"/>
              </a:lnSpc>
            </a:pPr>
            <a:r>
              <a:rPr lang="en-US" sz="4030">
                <a:solidFill>
                  <a:srgbClr val="000000"/>
                </a:solidFill>
                <a:latin typeface="Alegreya Bold"/>
              </a:rPr>
              <a:t>HTML5</a:t>
            </a:r>
          </a:p>
          <a:p>
            <a:pPr algn="l">
              <a:lnSpc>
                <a:spcPts val="5642"/>
              </a:lnSpc>
            </a:pPr>
            <a:r>
              <a:rPr lang="en-US" sz="4030">
                <a:solidFill>
                  <a:srgbClr val="000000"/>
                </a:solidFill>
                <a:latin typeface="Alegreya Bold"/>
              </a:rPr>
              <a:t>CSS3</a:t>
            </a:r>
          </a:p>
          <a:p>
            <a:pPr algn="l">
              <a:lnSpc>
                <a:spcPts val="5642"/>
              </a:lnSpc>
            </a:pPr>
            <a:r>
              <a:rPr lang="en-US" sz="4030">
                <a:solidFill>
                  <a:srgbClr val="000000"/>
                </a:solidFill>
                <a:latin typeface="Alegreya Bold"/>
              </a:rPr>
              <a:t>Javascript</a:t>
            </a:r>
          </a:p>
          <a:p>
            <a:pPr algn="l">
              <a:lnSpc>
                <a:spcPts val="5642"/>
              </a:lnSpc>
            </a:pPr>
            <a:endParaRPr lang="en-US" sz="4030">
              <a:solidFill>
                <a:srgbClr val="000000"/>
              </a:solidFill>
              <a:latin typeface="Alegrey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51286" y="4067447"/>
            <a:ext cx="3879135" cy="6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3893">
                <a:solidFill>
                  <a:srgbClr val="000000"/>
                </a:solidFill>
                <a:latin typeface="Alegreya Bold"/>
              </a:rPr>
              <a:t>MySQL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7204" y="2822880"/>
            <a:ext cx="477988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 Bold"/>
              </a:rPr>
              <a:t>Framework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28244" y="2832405"/>
            <a:ext cx="477988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 Bold"/>
              </a:rPr>
              <a:t>Language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74854" y="2841930"/>
            <a:ext cx="477988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 Bold"/>
              </a:rPr>
              <a:t>DBMS </a:t>
            </a: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56193">
            <a:off x="-202686" y="6372628"/>
            <a:ext cx="21108093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76899" y="1249046"/>
            <a:ext cx="12134203" cy="8686407"/>
          </a:xfrm>
          <a:custGeom>
            <a:avLst/>
            <a:gdLst/>
            <a:rect l="l" t="t" r="r" b="b"/>
            <a:pathLst>
              <a:path w="12134203" h="8686407">
                <a:moveTo>
                  <a:pt x="0" y="0"/>
                </a:moveTo>
                <a:lnTo>
                  <a:pt x="12134202" y="0"/>
                </a:lnTo>
                <a:lnTo>
                  <a:pt x="12134202" y="8686406"/>
                </a:lnTo>
                <a:lnTo>
                  <a:pt x="0" y="8686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18390" y="-1714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 Bold"/>
              </a:rPr>
              <a:t>ERD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3200400" y="5404485"/>
            <a:ext cx="914400" cy="2724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멤버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약정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3124200" y="3888105"/>
            <a:ext cx="114300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멤버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포인트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0" name="가로 글상자 9"/>
          <p:cNvSpPr txBox="1"/>
          <p:nvPr/>
        </p:nvSpPr>
        <p:spPr>
          <a:xfrm>
            <a:off x="4648200" y="5295900"/>
            <a:ext cx="1143000" cy="26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멤버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3505200" y="9222105"/>
            <a:ext cx="1143000" cy="26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찜목록</a:t>
            </a:r>
            <a:endParaRPr lang="ko-KR" altLang="en-US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4953000" y="8383904"/>
            <a:ext cx="1143000" cy="264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멤버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쿠폰함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5029200" y="9639300"/>
            <a:ext cx="1295400" cy="26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카테고리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3)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6096000" y="8231505"/>
            <a:ext cx="129540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카테고리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2)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10439400" y="6242685"/>
            <a:ext cx="129540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카테고리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1)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6248400" y="6667500"/>
            <a:ext cx="1143000" cy="26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주문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9296400" y="9526906"/>
            <a:ext cx="1143000" cy="272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리뷰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답변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7696200" y="6936106"/>
            <a:ext cx="1143000" cy="453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고객센터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카테고리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9" name="가로 글상자 18"/>
          <p:cNvSpPr txBox="1"/>
          <p:nvPr/>
        </p:nvSpPr>
        <p:spPr>
          <a:xfrm>
            <a:off x="9296400" y="6972300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고객센터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타입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7162800" y="3467100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고객센터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댓글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8496300" y="2705100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카트보관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10210800" y="3543300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고객센터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파일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3" name="가로 글상자 22"/>
          <p:cNvSpPr txBox="1"/>
          <p:nvPr/>
        </p:nvSpPr>
        <p:spPr>
          <a:xfrm>
            <a:off x="8763000" y="5295900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고객센터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11506200" y="2171700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옵션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13030200" y="5939792"/>
            <a:ext cx="12954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14325600" y="3695700"/>
            <a:ext cx="685800" cy="27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배너</a:t>
            </a:r>
            <a:endParaRPr lang="ko-KR" altLang="en-US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14325600" y="5372100"/>
            <a:ext cx="685800" cy="26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채용</a:t>
            </a:r>
            <a:endParaRPr lang="ko-KR" altLang="en-US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14401800" y="7088505"/>
            <a:ext cx="68580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게시판</a:t>
            </a:r>
            <a:endParaRPr lang="ko-KR" altLang="en-US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12115800" y="8071485"/>
            <a:ext cx="129540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(</a:t>
            </a: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주문 상품</a:t>
            </a:r>
            <a:r>
              <a:rPr lang="en-US" altLang="ko-KR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)</a:t>
            </a:r>
            <a:endParaRPr lang="en-US" altLang="ko-KR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13792200" y="9715500"/>
            <a:ext cx="129540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리뷰</a:t>
            </a:r>
            <a:endParaRPr lang="ko-KR" altLang="en-US" sz="1200">
              <a:ln w="9525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56193">
            <a:off x="-202686" y="6372628"/>
            <a:ext cx="21108093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ahLst/>
              <a:cxn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02947" y="97620"/>
            <a:ext cx="14156254" cy="17121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3498"/>
              </a:lnSpc>
              <a:defRPr/>
            </a:pPr>
            <a:r>
              <a:rPr lang="en-US" sz="9641">
                <a:solidFill>
                  <a:srgbClr val="000000"/>
                </a:solidFill>
                <a:ea typeface="Bobby Jones Bold"/>
              </a:rPr>
              <a:t>프로젝트 시</a:t>
            </a:r>
            <a:r>
              <a:rPr lang="ko-KR" altLang="en-US" sz="9641">
                <a:solidFill>
                  <a:srgbClr val="000000"/>
                </a:solidFill>
                <a:ea typeface="Bobby Jones Bold"/>
              </a:rPr>
              <a:t>연</a:t>
            </a:r>
            <a:r>
              <a:rPr lang="en-US" altLang="ko-KR" sz="9641">
                <a:solidFill>
                  <a:srgbClr val="000000"/>
                </a:solidFill>
                <a:ea typeface="Bobby Jones Bold"/>
              </a:rPr>
              <a:t>(</a:t>
            </a:r>
            <a:r>
              <a:rPr lang="ko-KR" altLang="en-US" sz="9641">
                <a:solidFill>
                  <a:srgbClr val="000000"/>
                </a:solidFill>
                <a:ea typeface="Bobby Jones Bold"/>
              </a:rPr>
              <a:t>이미지 클릭</a:t>
            </a:r>
            <a:r>
              <a:rPr lang="en-US" altLang="ko-KR" sz="9641">
                <a:solidFill>
                  <a:srgbClr val="000000"/>
                </a:solidFill>
                <a:ea typeface="Bobby Jones Bold"/>
              </a:rPr>
              <a:t>)</a:t>
            </a:r>
            <a:endParaRPr lang="en-US" altLang="ko-KR" sz="9641">
              <a:solidFill>
                <a:srgbClr val="000000"/>
              </a:solidFill>
              <a:ea typeface="Bobby Jones Bold"/>
            </a:endParaRPr>
          </a:p>
        </p:txBody>
      </p:sp>
      <p:pic>
        <p:nvPicPr>
          <p:cNvPr id="9" name="그림 8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8727" y="1714500"/>
            <a:ext cx="12230546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220" t="-9510" r="-1700" b="-11200"/>
            </a:stretch>
          </a:blipFill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grpSp>
        <p:nvGrpSpPr>
          <p:cNvPr id="3" name="Group 3"/>
          <p:cNvGrpSpPr/>
          <p:nvPr/>
        </p:nvGrpSpPr>
        <p:grpSpPr>
          <a:xfrm rot="20743806">
            <a:off x="-202686" y="6372628"/>
            <a:ext cx="21108092" cy="5923303"/>
            <a:chOff x="0" y="0"/>
            <a:chExt cx="5559333" cy="1560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9333" cy="1560047"/>
            </a:xfrm>
            <a:custGeom>
              <a:avLst/>
              <a:gdLst/>
              <a:rect l="l" t="t" r="r" b="b"/>
              <a:pathLst>
                <a:path w="5559333" h="1560047">
                  <a:moveTo>
                    <a:pt x="0" y="0"/>
                  </a:moveTo>
                  <a:lnTo>
                    <a:pt x="5559333" y="0"/>
                  </a:lnTo>
                  <a:lnTo>
                    <a:pt x="5559333" y="1560047"/>
                  </a:lnTo>
                  <a:lnTo>
                    <a:pt x="0" y="1560047"/>
                  </a:lnTo>
                  <a:close/>
                </a:path>
              </a:pathLst>
            </a:custGeom>
            <a:solidFill>
              <a:srgbClr val="e6001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59333" cy="15981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02947" y="97620"/>
            <a:ext cx="14156254" cy="17121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3498"/>
              </a:lnSpc>
              <a:defRPr/>
            </a:pPr>
            <a:r>
              <a:rPr lang="en-US" altLang="ko-KR" sz="9641">
                <a:solidFill>
                  <a:srgbClr val="000000"/>
                </a:solidFill>
                <a:ea typeface="Bobby Jones Bold"/>
              </a:rPr>
              <a:t>Github</a:t>
            </a:r>
            <a:endParaRPr lang="en-US" altLang="ko-KR" sz="9641">
              <a:solidFill>
                <a:srgbClr val="000000"/>
              </a:solidFill>
              <a:ea typeface="Bobby Jones Bold"/>
            </a:endParaRPr>
          </a:p>
        </p:txBody>
      </p:sp>
      <p:pic>
        <p:nvPicPr>
          <p:cNvPr id="7" name="그림 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72113" y="4533900"/>
            <a:ext cx="10343773" cy="1505085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2065872" y="2781300"/>
            <a:ext cx="14156254" cy="17145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3498"/>
              </a:lnSpc>
              <a:defRPr/>
            </a:pPr>
            <a:r>
              <a:rPr lang="ko-KR" altLang="en-US" sz="6000">
                <a:solidFill>
                  <a:srgbClr val="000000"/>
                </a:solidFill>
                <a:ea typeface="Bobby Jones Bold"/>
              </a:rPr>
              <a:t>상세내용 깃허브를 참고부탁드립니다</a:t>
            </a:r>
            <a:r>
              <a:rPr lang="en-US" altLang="ko-KR" sz="6000">
                <a:solidFill>
                  <a:srgbClr val="000000"/>
                </a:solidFill>
                <a:ea typeface="Bobby Jones Bold"/>
              </a:rPr>
              <a:t>.</a:t>
            </a:r>
            <a:endParaRPr lang="en-US" altLang="ko-KR" sz="6000">
              <a:solidFill>
                <a:srgbClr val="000000"/>
              </a:solidFill>
              <a:ea typeface="Bobby Jones Bold"/>
            </a:endParaRPr>
          </a:p>
        </p:txBody>
      </p:sp>
    </p:spTree>
    <p:extLst>
      <p:ext uri="{BB962C8B-B14F-4D97-AF65-F5344CB8AC3E}">
        <p14:creationId xmlns:p14="http://schemas.microsoft.com/office/powerpoint/2010/main" val="240695036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159</ep:Words>
  <ep:PresentationFormat>사용자 지정</ep:PresentationFormat>
  <ep:Paragraphs>72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kwangeun</cp:lastModifiedBy>
  <dcterms:modified xsi:type="dcterms:W3CDTF">2024-07-05T08:57:37.862</dcterms:modified>
  <cp:revision>10</cp:revision>
  <dc:title>LotteOn_Team3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